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601200" cy="12801600" type="A3"/>
  <p:notesSz cx="6797675" cy="9926638"/>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0E8C"/>
    <a:srgbClr val="005EB8"/>
    <a:srgbClr val="FFB81C"/>
    <a:srgbClr val="78BE20"/>
    <a:srgbClr val="7C28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3060" y="108"/>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3976794"/>
            <a:ext cx="8161020" cy="2744047"/>
          </a:xfrm>
        </p:spPr>
        <p:txBody>
          <a:bodyPr/>
          <a:lstStyle/>
          <a:p>
            <a:r>
              <a:rPr lang="en-US"/>
              <a:t>Click to edit Master title style</a:t>
            </a:r>
            <a:endParaRPr lang="en-GB"/>
          </a:p>
        </p:txBody>
      </p:sp>
      <p:sp>
        <p:nvSpPr>
          <p:cNvPr id="3" name="Subtitle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F5D4665-91D1-46A5-B940-40A41110E8A3}" type="datetimeFigureOut">
              <a:rPr lang="en-GB" smtClean="0"/>
              <a:t>13/06/2022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E543D8-0DA1-448B-925E-BB6E82CF6A18}" type="slidenum">
              <a:rPr lang="en-GB" smtClean="0"/>
              <a:t>‹#›</a:t>
            </a:fld>
            <a:endParaRPr lang="en-GB"/>
          </a:p>
        </p:txBody>
      </p:sp>
    </p:spTree>
    <p:extLst>
      <p:ext uri="{BB962C8B-B14F-4D97-AF65-F5344CB8AC3E}">
        <p14:creationId xmlns:p14="http://schemas.microsoft.com/office/powerpoint/2010/main" val="2428926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F5D4665-91D1-46A5-B940-40A41110E8A3}" type="datetimeFigureOut">
              <a:rPr lang="en-GB" smtClean="0"/>
              <a:t>13/06/2022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E543D8-0DA1-448B-925E-BB6E82CF6A18}" type="slidenum">
              <a:rPr lang="en-GB" smtClean="0"/>
              <a:t>‹#›</a:t>
            </a:fld>
            <a:endParaRPr lang="en-GB"/>
          </a:p>
        </p:txBody>
      </p:sp>
    </p:spTree>
    <p:extLst>
      <p:ext uri="{BB962C8B-B14F-4D97-AF65-F5344CB8AC3E}">
        <p14:creationId xmlns:p14="http://schemas.microsoft.com/office/powerpoint/2010/main" val="1024974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9248" y="957158"/>
            <a:ext cx="2268616" cy="203877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03397" y="957158"/>
            <a:ext cx="6645831" cy="203877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F5D4665-91D1-46A5-B940-40A41110E8A3}" type="datetimeFigureOut">
              <a:rPr lang="en-GB" smtClean="0"/>
              <a:t>13/06/2022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E543D8-0DA1-448B-925E-BB6E82CF6A18}" type="slidenum">
              <a:rPr lang="en-GB" smtClean="0"/>
              <a:t>‹#›</a:t>
            </a:fld>
            <a:endParaRPr lang="en-GB"/>
          </a:p>
        </p:txBody>
      </p:sp>
    </p:spTree>
    <p:extLst>
      <p:ext uri="{BB962C8B-B14F-4D97-AF65-F5344CB8AC3E}">
        <p14:creationId xmlns:p14="http://schemas.microsoft.com/office/powerpoint/2010/main" val="104605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F5D4665-91D1-46A5-B940-40A41110E8A3}" type="datetimeFigureOut">
              <a:rPr lang="en-GB" smtClean="0"/>
              <a:t>13/06/2022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E543D8-0DA1-448B-925E-BB6E82CF6A18}" type="slidenum">
              <a:rPr lang="en-GB" smtClean="0"/>
              <a:t>‹#›</a:t>
            </a:fld>
            <a:endParaRPr lang="en-GB"/>
          </a:p>
        </p:txBody>
      </p:sp>
    </p:spTree>
    <p:extLst>
      <p:ext uri="{BB962C8B-B14F-4D97-AF65-F5344CB8AC3E}">
        <p14:creationId xmlns:p14="http://schemas.microsoft.com/office/powerpoint/2010/main" val="1776976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8226214"/>
            <a:ext cx="8161020" cy="2542540"/>
          </a:xfrm>
        </p:spPr>
        <p:txBody>
          <a:bodyPr anchor="t"/>
          <a:lstStyle>
            <a:lvl1pPr algn="l">
              <a:defRPr sz="5600" b="1" cap="all"/>
            </a:lvl1pPr>
          </a:lstStyle>
          <a:p>
            <a:r>
              <a:rPr lang="en-US"/>
              <a:t>Click to edit Master title style</a:t>
            </a:r>
            <a:endParaRPr lang="en-GB"/>
          </a:p>
        </p:txBody>
      </p:sp>
      <p:sp>
        <p:nvSpPr>
          <p:cNvPr id="3" name="Text Placeholder 2"/>
          <p:cNvSpPr>
            <a:spLocks noGrp="1"/>
          </p:cNvSpPr>
          <p:nvPr>
            <p:ph type="body" idx="1"/>
          </p:nvPr>
        </p:nvSpPr>
        <p:spPr>
          <a:xfrm>
            <a:off x="758429" y="5425865"/>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5D4665-91D1-46A5-B940-40A41110E8A3}" type="datetimeFigureOut">
              <a:rPr lang="en-GB" smtClean="0"/>
              <a:t>13/06/2022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E543D8-0DA1-448B-925E-BB6E82CF6A18}" type="slidenum">
              <a:rPr lang="en-GB" smtClean="0"/>
              <a:t>‹#›</a:t>
            </a:fld>
            <a:endParaRPr lang="en-GB"/>
          </a:p>
        </p:txBody>
      </p:sp>
    </p:spTree>
    <p:extLst>
      <p:ext uri="{BB962C8B-B14F-4D97-AF65-F5344CB8AC3E}">
        <p14:creationId xmlns:p14="http://schemas.microsoft.com/office/powerpoint/2010/main" val="2331248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03397" y="5576993"/>
            <a:ext cx="4457224" cy="1576789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20640" y="5576993"/>
            <a:ext cx="4457224" cy="1576789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F5D4665-91D1-46A5-B940-40A41110E8A3}" type="datetimeFigureOut">
              <a:rPr lang="en-GB" smtClean="0"/>
              <a:t>13/06/2022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E543D8-0DA1-448B-925E-BB6E82CF6A18}" type="slidenum">
              <a:rPr lang="en-GB" smtClean="0"/>
              <a:t>‹#›</a:t>
            </a:fld>
            <a:endParaRPr lang="en-GB"/>
          </a:p>
        </p:txBody>
      </p:sp>
    </p:spTree>
    <p:extLst>
      <p:ext uri="{BB962C8B-B14F-4D97-AF65-F5344CB8AC3E}">
        <p14:creationId xmlns:p14="http://schemas.microsoft.com/office/powerpoint/2010/main" val="3893387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512658"/>
            <a:ext cx="8641080" cy="21336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80060"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4" name="Content Placeholder 3"/>
          <p:cNvSpPr>
            <a:spLocks noGrp="1"/>
          </p:cNvSpPr>
          <p:nvPr>
            <p:ph sz="half" idx="2"/>
          </p:nvPr>
        </p:nvSpPr>
        <p:spPr>
          <a:xfrm>
            <a:off x="480060"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877277" y="2865544"/>
            <a:ext cx="4243864"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6" name="Content Placeholder 5"/>
          <p:cNvSpPr>
            <a:spLocks noGrp="1"/>
          </p:cNvSpPr>
          <p:nvPr>
            <p:ph sz="quarter" idx="4"/>
          </p:nvPr>
        </p:nvSpPr>
        <p:spPr>
          <a:xfrm>
            <a:off x="4877277" y="4059766"/>
            <a:ext cx="4243864"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F5D4665-91D1-46A5-B940-40A41110E8A3}" type="datetimeFigureOut">
              <a:rPr lang="en-GB" smtClean="0"/>
              <a:t>13/06/2022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E543D8-0DA1-448B-925E-BB6E82CF6A18}" type="slidenum">
              <a:rPr lang="en-GB" smtClean="0"/>
              <a:t>‹#›</a:t>
            </a:fld>
            <a:endParaRPr lang="en-GB"/>
          </a:p>
        </p:txBody>
      </p:sp>
    </p:spTree>
    <p:extLst>
      <p:ext uri="{BB962C8B-B14F-4D97-AF65-F5344CB8AC3E}">
        <p14:creationId xmlns:p14="http://schemas.microsoft.com/office/powerpoint/2010/main" val="2879629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F5D4665-91D1-46A5-B940-40A41110E8A3}" type="datetimeFigureOut">
              <a:rPr lang="en-GB" smtClean="0"/>
              <a:t>13/06/2022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E543D8-0DA1-448B-925E-BB6E82CF6A18}" type="slidenum">
              <a:rPr lang="en-GB" smtClean="0"/>
              <a:t>‹#›</a:t>
            </a:fld>
            <a:endParaRPr lang="en-GB"/>
          </a:p>
        </p:txBody>
      </p:sp>
    </p:spTree>
    <p:extLst>
      <p:ext uri="{BB962C8B-B14F-4D97-AF65-F5344CB8AC3E}">
        <p14:creationId xmlns:p14="http://schemas.microsoft.com/office/powerpoint/2010/main" val="1897950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5D4665-91D1-46A5-B940-40A41110E8A3}" type="datetimeFigureOut">
              <a:rPr lang="en-GB" smtClean="0"/>
              <a:t>13/06/2022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E543D8-0DA1-448B-925E-BB6E82CF6A18}" type="slidenum">
              <a:rPr lang="en-GB" smtClean="0"/>
              <a:t>‹#›</a:t>
            </a:fld>
            <a:endParaRPr lang="en-GB"/>
          </a:p>
        </p:txBody>
      </p:sp>
    </p:spTree>
    <p:extLst>
      <p:ext uri="{BB962C8B-B14F-4D97-AF65-F5344CB8AC3E}">
        <p14:creationId xmlns:p14="http://schemas.microsoft.com/office/powerpoint/2010/main" val="2457508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0" y="509693"/>
            <a:ext cx="3158729" cy="2169160"/>
          </a:xfrm>
        </p:spPr>
        <p:txBody>
          <a:bodyPr anchor="b"/>
          <a:lstStyle>
            <a:lvl1pPr algn="l">
              <a:defRPr sz="2800" b="1"/>
            </a:lvl1pPr>
          </a:lstStyle>
          <a:p>
            <a:r>
              <a:rPr lang="en-US"/>
              <a:t>Click to edit Master title style</a:t>
            </a:r>
            <a:endParaRPr lang="en-GB"/>
          </a:p>
        </p:txBody>
      </p:sp>
      <p:sp>
        <p:nvSpPr>
          <p:cNvPr id="3" name="Content Placeholder 2"/>
          <p:cNvSpPr>
            <a:spLocks noGrp="1"/>
          </p:cNvSpPr>
          <p:nvPr>
            <p:ph idx="1"/>
          </p:nvPr>
        </p:nvSpPr>
        <p:spPr>
          <a:xfrm>
            <a:off x="3753802" y="509694"/>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80060" y="2678854"/>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3F5D4665-91D1-46A5-B940-40A41110E8A3}" type="datetimeFigureOut">
              <a:rPr lang="en-GB" smtClean="0"/>
              <a:t>13/06/2022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E543D8-0DA1-448B-925E-BB6E82CF6A18}" type="slidenum">
              <a:rPr lang="en-GB" smtClean="0"/>
              <a:t>‹#›</a:t>
            </a:fld>
            <a:endParaRPr lang="en-GB"/>
          </a:p>
        </p:txBody>
      </p:sp>
    </p:spTree>
    <p:extLst>
      <p:ext uri="{BB962C8B-B14F-4D97-AF65-F5344CB8AC3E}">
        <p14:creationId xmlns:p14="http://schemas.microsoft.com/office/powerpoint/2010/main" val="4045256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8961120"/>
            <a:ext cx="5760720" cy="1057911"/>
          </a:xfrm>
        </p:spPr>
        <p:txBody>
          <a:bodyPr anchor="b"/>
          <a:lstStyle>
            <a:lvl1pPr algn="l">
              <a:defRPr sz="2800" b="1"/>
            </a:lvl1pPr>
          </a:lstStyle>
          <a:p>
            <a:r>
              <a:rPr lang="en-US"/>
              <a:t>Click to edit Master title style</a:t>
            </a:r>
            <a:endParaRPr lang="en-GB"/>
          </a:p>
        </p:txBody>
      </p:sp>
      <p:sp>
        <p:nvSpPr>
          <p:cNvPr id="3" name="Picture Placeholder 2"/>
          <p:cNvSpPr>
            <a:spLocks noGrp="1"/>
          </p:cNvSpPr>
          <p:nvPr>
            <p:ph type="pic" idx="1"/>
          </p:nvPr>
        </p:nvSpPr>
        <p:spPr>
          <a:xfrm>
            <a:off x="1881902" y="1143847"/>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GB"/>
          </a:p>
        </p:txBody>
      </p:sp>
      <p:sp>
        <p:nvSpPr>
          <p:cNvPr id="4" name="Text Placeholder 3"/>
          <p:cNvSpPr>
            <a:spLocks noGrp="1"/>
          </p:cNvSpPr>
          <p:nvPr>
            <p:ph type="body" sz="half" idx="2"/>
          </p:nvPr>
        </p:nvSpPr>
        <p:spPr>
          <a:xfrm>
            <a:off x="1881902" y="10019031"/>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3F5D4665-91D1-46A5-B940-40A41110E8A3}" type="datetimeFigureOut">
              <a:rPr lang="en-GB" smtClean="0"/>
              <a:t>13/06/2022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E543D8-0DA1-448B-925E-BB6E82CF6A18}" type="slidenum">
              <a:rPr lang="en-GB" smtClean="0"/>
              <a:t>‹#›</a:t>
            </a:fld>
            <a:endParaRPr lang="en-GB"/>
          </a:p>
        </p:txBody>
      </p:sp>
    </p:spTree>
    <p:extLst>
      <p:ext uri="{BB962C8B-B14F-4D97-AF65-F5344CB8AC3E}">
        <p14:creationId xmlns:p14="http://schemas.microsoft.com/office/powerpoint/2010/main" val="844200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512658"/>
            <a:ext cx="8641080" cy="2133600"/>
          </a:xfrm>
          <a:prstGeom prst="rect">
            <a:avLst/>
          </a:prstGeom>
        </p:spPr>
        <p:txBody>
          <a:bodyPr vert="horz" lIns="128016" tIns="64008" rIns="128016" bIns="64008"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80060" y="2987041"/>
            <a:ext cx="8641080" cy="8448464"/>
          </a:xfrm>
          <a:prstGeom prst="rect">
            <a:avLst/>
          </a:prstGeom>
        </p:spPr>
        <p:txBody>
          <a:bodyPr vert="horz" lIns="128016" tIns="64008" rIns="128016" bIns="6400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80060" y="11865187"/>
            <a:ext cx="2240280" cy="681567"/>
          </a:xfrm>
          <a:prstGeom prst="rect">
            <a:avLst/>
          </a:prstGeom>
        </p:spPr>
        <p:txBody>
          <a:bodyPr vert="horz" lIns="128016" tIns="64008" rIns="128016" bIns="64008" rtlCol="0" anchor="ctr"/>
          <a:lstStyle>
            <a:lvl1pPr algn="l">
              <a:defRPr sz="1700">
                <a:solidFill>
                  <a:schemeClr val="tx1">
                    <a:tint val="75000"/>
                  </a:schemeClr>
                </a:solidFill>
              </a:defRPr>
            </a:lvl1pPr>
          </a:lstStyle>
          <a:p>
            <a:fld id="{3F5D4665-91D1-46A5-B940-40A41110E8A3}" type="datetimeFigureOut">
              <a:rPr lang="en-GB" smtClean="0"/>
              <a:t>13/06/2022</a:t>
            </a:fld>
            <a:endParaRPr lang="en-GB"/>
          </a:p>
        </p:txBody>
      </p:sp>
      <p:sp>
        <p:nvSpPr>
          <p:cNvPr id="5" name="Footer Placeholder 4"/>
          <p:cNvSpPr>
            <a:spLocks noGrp="1"/>
          </p:cNvSpPr>
          <p:nvPr>
            <p:ph type="ftr" sz="quarter" idx="3"/>
          </p:nvPr>
        </p:nvSpPr>
        <p:spPr>
          <a:xfrm>
            <a:off x="3280410" y="11865187"/>
            <a:ext cx="3040380" cy="681567"/>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880860" y="11865187"/>
            <a:ext cx="2240280" cy="681567"/>
          </a:xfrm>
          <a:prstGeom prst="rect">
            <a:avLst/>
          </a:prstGeom>
        </p:spPr>
        <p:txBody>
          <a:bodyPr vert="horz" lIns="128016" tIns="64008" rIns="128016" bIns="64008" rtlCol="0" anchor="ctr"/>
          <a:lstStyle>
            <a:lvl1pPr algn="r">
              <a:defRPr sz="1700">
                <a:solidFill>
                  <a:schemeClr val="tx1">
                    <a:tint val="75000"/>
                  </a:schemeClr>
                </a:solidFill>
              </a:defRPr>
            </a:lvl1pPr>
          </a:lstStyle>
          <a:p>
            <a:fld id="{4EE543D8-0DA1-448B-925E-BB6E82CF6A18}" type="slidenum">
              <a:rPr lang="en-GB" smtClean="0"/>
              <a:t>‹#›</a:t>
            </a:fld>
            <a:endParaRPr lang="en-GB"/>
          </a:p>
        </p:txBody>
      </p:sp>
    </p:spTree>
    <p:extLst>
      <p:ext uri="{BB962C8B-B14F-4D97-AF65-F5344CB8AC3E}">
        <p14:creationId xmlns:p14="http://schemas.microsoft.com/office/powerpoint/2010/main" val="3055118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nhslincolnshire.qualtrics.com/jfe/form/SV_2ie9hxudD3IchUi"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48072" y="7593560"/>
            <a:ext cx="9601199" cy="4789682"/>
          </a:xfrm>
          <a:prstGeom prst="rect">
            <a:avLst/>
          </a:prstGeom>
          <a:solidFill>
            <a:srgbClr val="005EB8"/>
          </a:solidFill>
        </p:spPr>
        <p:txBody>
          <a:bodyPr wrap="square" lIns="0" tIns="360000" rIns="0" bIns="360000">
            <a:spAutoFit/>
          </a:bodyPr>
          <a:lstStyle/>
          <a:p>
            <a:pPr algn="ctr"/>
            <a:r>
              <a:rPr lang="en-GB" sz="2400" b="1" dirty="0">
                <a:solidFill>
                  <a:schemeClr val="bg1"/>
                </a:solidFill>
                <a:latin typeface="Arial" panose="020B0604020202020204" pitchFamily="34" charset="0"/>
                <a:cs typeface="Arial" panose="020B0604020202020204" pitchFamily="34" charset="0"/>
              </a:rPr>
              <a:t>Please share your views by competing our survey</a:t>
            </a:r>
          </a:p>
          <a:p>
            <a:pPr algn="ctr"/>
            <a:r>
              <a:rPr lang="en-GB" sz="2400" b="1" dirty="0">
                <a:solidFill>
                  <a:schemeClr val="bg1"/>
                </a:solidFill>
                <a:latin typeface="Arial" panose="020B0604020202020204" pitchFamily="34" charset="0"/>
                <a:cs typeface="Arial" panose="020B0604020202020204" pitchFamily="34" charset="0"/>
              </a:rPr>
              <a:t> by </a:t>
            </a:r>
            <a:r>
              <a:rPr lang="en-GB" sz="2400" b="1" dirty="0">
                <a:solidFill>
                  <a:srgbClr val="00B050"/>
                </a:solidFill>
                <a:highlight>
                  <a:srgbClr val="00FF00"/>
                </a:highlight>
                <a:latin typeface="Arial" panose="020B0604020202020204" pitchFamily="34" charset="0"/>
                <a:cs typeface="Arial" panose="020B0604020202020204" pitchFamily="34" charset="0"/>
              </a:rPr>
              <a:t>???</a:t>
            </a:r>
          </a:p>
          <a:p>
            <a:pPr algn="ctr"/>
            <a:r>
              <a:rPr lang="en-GB" sz="1600" b="1" dirty="0">
                <a:solidFill>
                  <a:schemeClr val="bg1"/>
                </a:solidFill>
                <a:latin typeface="Arial" panose="020B0604020202020204" pitchFamily="34" charset="0"/>
                <a:cs typeface="Arial" panose="020B0604020202020204" pitchFamily="34" charset="0"/>
              </a:rPr>
              <a:t>You can complete the survey online or paper copies are available in the your practice </a:t>
            </a:r>
          </a:p>
          <a:p>
            <a:pPr algn="ctr"/>
            <a:endParaRPr lang="en-GB" sz="800" b="1" dirty="0">
              <a:solidFill>
                <a:srgbClr val="FFFF00"/>
              </a:solidFill>
              <a:latin typeface="Arial" panose="020B0604020202020204" pitchFamily="34" charset="0"/>
              <a:cs typeface="Arial" panose="020B0604020202020204" pitchFamily="34" charset="0"/>
            </a:endParaRPr>
          </a:p>
          <a:p>
            <a:pPr algn="ctr"/>
            <a:endParaRPr lang="en-GB" sz="800" b="1" dirty="0">
              <a:solidFill>
                <a:srgbClr val="FFFF00"/>
              </a:solidFill>
              <a:latin typeface="Arial" panose="020B0604020202020204" pitchFamily="34" charset="0"/>
              <a:cs typeface="Arial" panose="020B0604020202020204" pitchFamily="34" charset="0"/>
            </a:endParaRPr>
          </a:p>
          <a:p>
            <a:pPr algn="ctr"/>
            <a:r>
              <a:rPr lang="en-GB" sz="1800" b="1" dirty="0">
                <a:solidFill>
                  <a:srgbClr val="FFFF00"/>
                </a:solidFill>
                <a:latin typeface="Arial" panose="020B0604020202020204" pitchFamily="34" charset="0"/>
                <a:cs typeface="Arial" panose="020B0604020202020204" pitchFamily="34" charset="0"/>
              </a:rPr>
              <a:t>Use Online Link: </a:t>
            </a:r>
            <a:r>
              <a:rPr lang="en-GB" sz="1800" u="sng" dirty="0">
                <a:solidFill>
                  <a:schemeClr val="bg1"/>
                </a:solidFill>
                <a:effectLst/>
                <a:latin typeface="Helvetica" panose="020B060402020202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https://nhslincolnshire.qualtrics.com/jfe/form/SV_2ie9hxudD3IchUi</a:t>
            </a:r>
            <a:endPar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800" b="1" u="sng" dirty="0">
              <a:solidFill>
                <a:srgbClr val="0000FF"/>
              </a:solidFill>
              <a:latin typeface="Calibri" panose="020F0502020204030204" pitchFamily="34" charset="0"/>
              <a:cs typeface="Arial" panose="020B0604020202020204" pitchFamily="34" charset="0"/>
            </a:endParaRPr>
          </a:p>
          <a:p>
            <a:pPr algn="ctr"/>
            <a:r>
              <a:rPr lang="en-GB" sz="1800" b="1" dirty="0">
                <a:solidFill>
                  <a:srgbClr val="FFFF00"/>
                </a:solidFill>
                <a:latin typeface="Arial" panose="020B0604020202020204" pitchFamily="34" charset="0"/>
                <a:cs typeface="Arial" panose="020B0604020202020204" pitchFamily="34" charset="0"/>
              </a:rPr>
              <a:t> Use QR Code: (please scan using smart phone camera): </a:t>
            </a:r>
            <a:endParaRPr lang="en-GB" sz="1800" dirty="0"/>
          </a:p>
          <a:p>
            <a:pPr algn="ctr"/>
            <a:endParaRPr lang="en-GB" sz="2800" dirty="0"/>
          </a:p>
          <a:p>
            <a:pPr algn="ctr"/>
            <a:endParaRPr lang="en-GB" sz="2800" dirty="0"/>
          </a:p>
          <a:p>
            <a:pPr algn="ctr"/>
            <a:endParaRPr lang="en-GB" sz="2800" dirty="0"/>
          </a:p>
          <a:p>
            <a:pPr algn="ctr"/>
            <a:endParaRPr lang="en-GB" sz="2800" dirty="0"/>
          </a:p>
          <a:p>
            <a:pPr algn="ctr"/>
            <a:endParaRPr lang="en-GB" sz="2800" dirty="0"/>
          </a:p>
        </p:txBody>
      </p:sp>
      <p:sp>
        <p:nvSpPr>
          <p:cNvPr id="10" name="Rectangle 9"/>
          <p:cNvSpPr/>
          <p:nvPr/>
        </p:nvSpPr>
        <p:spPr>
          <a:xfrm>
            <a:off x="0" y="0"/>
            <a:ext cx="9601200" cy="12801600"/>
          </a:xfrm>
          <a:prstGeom prst="rect">
            <a:avLst/>
          </a:prstGeom>
          <a:noFill/>
          <a:ln w="63500">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070C0"/>
              </a:solidFill>
            </a:endParaRPr>
          </a:p>
        </p:txBody>
      </p:sp>
      <p:sp>
        <p:nvSpPr>
          <p:cNvPr id="9" name="TextBox 8"/>
          <p:cNvSpPr txBox="1"/>
          <p:nvPr/>
        </p:nvSpPr>
        <p:spPr>
          <a:xfrm>
            <a:off x="-48072" y="1936304"/>
            <a:ext cx="9601200" cy="5878185"/>
          </a:xfrm>
          <a:prstGeom prst="rect">
            <a:avLst/>
          </a:prstGeom>
          <a:noFill/>
        </p:spPr>
        <p:txBody>
          <a:bodyPr wrap="square" tIns="360000" bIns="360000" rtlCol="0">
            <a:spAutoFit/>
          </a:bodyPr>
          <a:lstStyle/>
          <a:p>
            <a:pPr algn="ctr"/>
            <a:endParaRPr lang="en-GB" sz="3600" dirty="0">
              <a:solidFill>
                <a:srgbClr val="005EB8"/>
              </a:solidFill>
              <a:latin typeface="Arial Black" panose="020B0A04020102020204" pitchFamily="34" charset="0"/>
            </a:endParaRPr>
          </a:p>
          <a:p>
            <a:pPr algn="ctr"/>
            <a:endParaRPr lang="en-GB" sz="3600" dirty="0">
              <a:solidFill>
                <a:srgbClr val="005EB8"/>
              </a:solidFill>
              <a:latin typeface="Arial Black" panose="020B0A04020102020204" pitchFamily="34" charset="0"/>
            </a:endParaRPr>
          </a:p>
          <a:p>
            <a:pPr algn="ctr">
              <a:lnSpc>
                <a:spcPct val="115000"/>
              </a:lnSpc>
              <a:spcAft>
                <a:spcPts val="1000"/>
              </a:spcAft>
            </a:pPr>
            <a:r>
              <a:rPr lang="en-GB" sz="3200" dirty="0">
                <a:solidFill>
                  <a:srgbClr val="005EB8"/>
                </a:solidFill>
                <a:latin typeface="Arial Black" panose="020B0A04020102020204" pitchFamily="34" charset="0"/>
              </a:rPr>
              <a:t>SHARE YOUR VIEWS ON HOW WE CAN IMPROVE ACCESS TO GP PRACTICE SERVICES</a:t>
            </a:r>
          </a:p>
          <a:p>
            <a:pPr algn="ctr"/>
            <a:r>
              <a:rPr lang="en-GB" sz="2000" dirty="0">
                <a:latin typeface="Arial" panose="020B0604020202020204" pitchFamily="34" charset="0"/>
                <a:ea typeface="Times New Roman" panose="02020603050405020304" pitchFamily="18" charset="0"/>
                <a:cs typeface="Times New Roman" panose="02020603050405020304" pitchFamily="18" charset="0"/>
              </a:rPr>
              <a:t>The </a:t>
            </a:r>
            <a:r>
              <a:rPr lang="en-GB" sz="2000" dirty="0">
                <a:effectLst/>
                <a:latin typeface="Arial" panose="020B0604020202020204" pitchFamily="34" charset="0"/>
                <a:ea typeface="Times New Roman" panose="02020603050405020304" pitchFamily="18" charset="0"/>
                <a:cs typeface="Times New Roman" panose="02020603050405020304" pitchFamily="18" charset="0"/>
              </a:rPr>
              <a:t>NHS in Lincolnshire is currently working on the best way to develop and improve access to local GP practice services.  Some of this work includes the best way patients can be offered GP practice service appointments outside of normal working hours (8am – 6:30pm). This may be referred to as “Enhanced Access”.</a:t>
            </a:r>
          </a:p>
          <a:p>
            <a:pPr algn="ctr"/>
            <a:endParaRPr lang="en-GB" sz="200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GB" sz="2000" dirty="0">
                <a:effectLst/>
                <a:latin typeface="Arial" panose="020B0604020202020204" pitchFamily="34" charset="0"/>
                <a:ea typeface="Times New Roman" panose="02020603050405020304" pitchFamily="18" charset="0"/>
                <a:cs typeface="Times New Roman" panose="02020603050405020304" pitchFamily="18" charset="0"/>
              </a:rPr>
              <a:t>Your views are needed to</a:t>
            </a:r>
            <a:r>
              <a:rPr lang="en-GB" sz="2000" dirty="0">
                <a:effectLst/>
                <a:latin typeface="Arial" panose="020B0604020202020204" pitchFamily="34" charset="0"/>
                <a:ea typeface="Times New Roman" panose="02020603050405020304" pitchFamily="18" charset="0"/>
              </a:rPr>
              <a:t> help us shape the approach to how patients can access local GP Practice services in your area. </a:t>
            </a:r>
            <a:endParaRPr lang="en-GB" sz="2000" b="1" dirty="0">
              <a:solidFill>
                <a:srgbClr val="005EB8"/>
              </a:solidFill>
              <a:latin typeface="Arial" panose="020B0604020202020204" pitchFamily="34" charset="0"/>
              <a:cs typeface="Arial" panose="020B0604020202020204" pitchFamily="34" charset="0"/>
            </a:endParaRPr>
          </a:p>
          <a:p>
            <a:pPr algn="ctr"/>
            <a:endParaRPr lang="en-GB" sz="400" b="1" dirty="0">
              <a:solidFill>
                <a:srgbClr val="005EB8"/>
              </a:solidFill>
              <a:latin typeface="Arial" panose="020B0604020202020204" pitchFamily="34" charset="0"/>
              <a:cs typeface="Arial" panose="020B0604020202020204" pitchFamily="34" charset="0"/>
            </a:endParaRPr>
          </a:p>
        </p:txBody>
      </p:sp>
      <p:sp>
        <p:nvSpPr>
          <p:cNvPr id="2" name="TextBox 1"/>
          <p:cNvSpPr txBox="1"/>
          <p:nvPr/>
        </p:nvSpPr>
        <p:spPr>
          <a:xfrm>
            <a:off x="6404360" y="795124"/>
            <a:ext cx="2468554" cy="830997"/>
          </a:xfrm>
          <a:prstGeom prst="rect">
            <a:avLst/>
          </a:prstGeom>
          <a:noFill/>
        </p:spPr>
        <p:txBody>
          <a:bodyPr wrap="square" rtlCol="0">
            <a:spAutoFit/>
          </a:bodyPr>
          <a:lstStyle/>
          <a:p>
            <a:r>
              <a:rPr lang="en-GB" sz="4600" dirty="0">
                <a:solidFill>
                  <a:schemeClr val="bg1"/>
                </a:solidFill>
                <a:latin typeface="Arial Black" panose="020B0A04020102020204" pitchFamily="34" charset="0"/>
              </a:rPr>
              <a:t>Views</a:t>
            </a:r>
          </a:p>
        </p:txBody>
      </p:sp>
      <p:sp>
        <p:nvSpPr>
          <p:cNvPr id="3" name="TextBox 2"/>
          <p:cNvSpPr txBox="1"/>
          <p:nvPr/>
        </p:nvSpPr>
        <p:spPr>
          <a:xfrm>
            <a:off x="1200199" y="712168"/>
            <a:ext cx="3024337" cy="830997"/>
          </a:xfrm>
          <a:prstGeom prst="rect">
            <a:avLst/>
          </a:prstGeom>
          <a:noFill/>
        </p:spPr>
        <p:txBody>
          <a:bodyPr wrap="square" rtlCol="0">
            <a:spAutoFit/>
          </a:bodyPr>
          <a:lstStyle/>
          <a:p>
            <a:r>
              <a:rPr lang="en-GB" sz="4600" dirty="0">
                <a:solidFill>
                  <a:schemeClr val="bg1"/>
                </a:solidFill>
                <a:latin typeface="Arial Black" panose="020B0A04020102020204" pitchFamily="34" charset="0"/>
              </a:rPr>
              <a:t>Tell Us</a:t>
            </a:r>
          </a:p>
        </p:txBody>
      </p:sp>
      <p:pic>
        <p:nvPicPr>
          <p:cNvPr id="12" name="Picture 11">
            <a:extLst>
              <a:ext uri="{FF2B5EF4-FFF2-40B4-BE49-F238E27FC236}">
                <a16:creationId xmlns:a16="http://schemas.microsoft.com/office/drawing/2014/main" id="{847FD2C3-5A28-4D90-BF01-9633B852B33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8101491" y="309299"/>
            <a:ext cx="1223645" cy="495300"/>
          </a:xfrm>
          <a:prstGeom prst="rect">
            <a:avLst/>
          </a:prstGeom>
        </p:spPr>
      </p:pic>
      <p:sp>
        <p:nvSpPr>
          <p:cNvPr id="16" name="TextBox 15">
            <a:extLst>
              <a:ext uri="{FF2B5EF4-FFF2-40B4-BE49-F238E27FC236}">
                <a16:creationId xmlns:a16="http://schemas.microsoft.com/office/drawing/2014/main" id="{07F988BC-54B4-4FB5-8386-9D03027BEDFC}"/>
              </a:ext>
            </a:extLst>
          </p:cNvPr>
          <p:cNvSpPr txBox="1"/>
          <p:nvPr/>
        </p:nvSpPr>
        <p:spPr>
          <a:xfrm>
            <a:off x="1200199" y="766132"/>
            <a:ext cx="3024337" cy="830997"/>
          </a:xfrm>
          <a:prstGeom prst="rect">
            <a:avLst/>
          </a:prstGeom>
          <a:noFill/>
        </p:spPr>
        <p:txBody>
          <a:bodyPr wrap="square" rtlCol="0">
            <a:spAutoFit/>
          </a:bodyPr>
          <a:lstStyle/>
          <a:p>
            <a:r>
              <a:rPr lang="en-GB" sz="4600" dirty="0">
                <a:solidFill>
                  <a:schemeClr val="bg1"/>
                </a:solidFill>
                <a:latin typeface="Arial Black" panose="020B0A04020102020204" pitchFamily="34" charset="0"/>
              </a:rPr>
              <a:t>Tell s</a:t>
            </a:r>
          </a:p>
        </p:txBody>
      </p:sp>
      <p:sp>
        <p:nvSpPr>
          <p:cNvPr id="17" name="Rounded Rectangular Callout 6">
            <a:extLst>
              <a:ext uri="{FF2B5EF4-FFF2-40B4-BE49-F238E27FC236}">
                <a16:creationId xmlns:a16="http://schemas.microsoft.com/office/drawing/2014/main" id="{D1E288AD-4FA0-4284-8B63-40EA5E5FF034}"/>
              </a:ext>
            </a:extLst>
          </p:cNvPr>
          <p:cNvSpPr/>
          <p:nvPr/>
        </p:nvSpPr>
        <p:spPr>
          <a:xfrm flipH="1">
            <a:off x="5906138" y="1022689"/>
            <a:ext cx="3142934" cy="1624143"/>
          </a:xfrm>
          <a:prstGeom prst="wedgeRoundRectCallout">
            <a:avLst>
              <a:gd name="adj1" fmla="val -20833"/>
              <a:gd name="adj2" fmla="val 77583"/>
              <a:gd name="adj3" fmla="val 16667"/>
            </a:avLst>
          </a:prstGeom>
          <a:solidFill>
            <a:srgbClr val="FFB81C"/>
          </a:solidFill>
          <a:ln>
            <a:noFill/>
          </a:ln>
        </p:spPr>
        <p:style>
          <a:lnRef idx="2">
            <a:schemeClr val="accent1">
              <a:shade val="50000"/>
            </a:schemeClr>
          </a:lnRef>
          <a:fillRef idx="1">
            <a:schemeClr val="accent1"/>
          </a:fillRef>
          <a:effectRef idx="0">
            <a:schemeClr val="accent1"/>
          </a:effectRef>
          <a:fontRef idx="minor">
            <a:schemeClr val="lt1"/>
          </a:fontRef>
        </p:style>
        <p:txBody>
          <a:bodyPr tIns="180000" rtlCol="0" anchor="b"/>
          <a:lstStyle/>
          <a:p>
            <a:pPr algn="ctr"/>
            <a:endParaRPr lang="en-GB" sz="4800" dirty="0">
              <a:latin typeface="Arial Black" panose="020B0A04020102020204" pitchFamily="34" charset="0"/>
            </a:endParaRPr>
          </a:p>
        </p:txBody>
      </p:sp>
      <p:sp>
        <p:nvSpPr>
          <p:cNvPr id="18" name="TextBox 17">
            <a:extLst>
              <a:ext uri="{FF2B5EF4-FFF2-40B4-BE49-F238E27FC236}">
                <a16:creationId xmlns:a16="http://schemas.microsoft.com/office/drawing/2014/main" id="{CAAF429A-1257-4C0B-ADA2-456B4AD2BB51}"/>
              </a:ext>
            </a:extLst>
          </p:cNvPr>
          <p:cNvSpPr txBox="1"/>
          <p:nvPr/>
        </p:nvSpPr>
        <p:spPr>
          <a:xfrm>
            <a:off x="6404360" y="1577660"/>
            <a:ext cx="2468554" cy="830997"/>
          </a:xfrm>
          <a:prstGeom prst="rect">
            <a:avLst/>
          </a:prstGeom>
          <a:noFill/>
        </p:spPr>
        <p:txBody>
          <a:bodyPr wrap="square" rtlCol="0">
            <a:spAutoFit/>
          </a:bodyPr>
          <a:lstStyle/>
          <a:p>
            <a:r>
              <a:rPr lang="en-GB" sz="4600" dirty="0">
                <a:solidFill>
                  <a:schemeClr val="bg1"/>
                </a:solidFill>
                <a:latin typeface="Arial Black" panose="020B0A04020102020204" pitchFamily="34" charset="0"/>
              </a:rPr>
              <a:t>Views</a:t>
            </a:r>
          </a:p>
        </p:txBody>
      </p:sp>
      <p:sp>
        <p:nvSpPr>
          <p:cNvPr id="19" name="Rectangular Callout 5">
            <a:extLst>
              <a:ext uri="{FF2B5EF4-FFF2-40B4-BE49-F238E27FC236}">
                <a16:creationId xmlns:a16="http://schemas.microsoft.com/office/drawing/2014/main" id="{C9D83DA7-502E-4E64-9C3D-404E2BDB97F7}"/>
              </a:ext>
            </a:extLst>
          </p:cNvPr>
          <p:cNvSpPr/>
          <p:nvPr/>
        </p:nvSpPr>
        <p:spPr>
          <a:xfrm>
            <a:off x="768150" y="1116621"/>
            <a:ext cx="3246753" cy="1407060"/>
          </a:xfrm>
          <a:prstGeom prst="wedgeRectCallout">
            <a:avLst>
              <a:gd name="adj1" fmla="val -20833"/>
              <a:gd name="adj2" fmla="val 80724"/>
            </a:avLst>
          </a:prstGeom>
          <a:solidFill>
            <a:srgbClr val="78B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GB" sz="4800" dirty="0">
              <a:latin typeface="Arial Black" panose="020B0A04020102020204" pitchFamily="34" charset="0"/>
            </a:endParaRPr>
          </a:p>
        </p:txBody>
      </p:sp>
      <p:sp>
        <p:nvSpPr>
          <p:cNvPr id="20" name="Oval Callout 7">
            <a:extLst>
              <a:ext uri="{FF2B5EF4-FFF2-40B4-BE49-F238E27FC236}">
                <a16:creationId xmlns:a16="http://schemas.microsoft.com/office/drawing/2014/main" id="{A781A946-3F9D-43D0-827E-D08DF7215C5D}"/>
              </a:ext>
            </a:extLst>
          </p:cNvPr>
          <p:cNvSpPr/>
          <p:nvPr/>
        </p:nvSpPr>
        <p:spPr>
          <a:xfrm flipH="1">
            <a:off x="3779334" y="962523"/>
            <a:ext cx="2468554" cy="1765869"/>
          </a:xfrm>
          <a:prstGeom prst="wedgeEllipseCallout">
            <a:avLst>
              <a:gd name="adj1" fmla="val -23763"/>
              <a:gd name="adj2" fmla="val 71977"/>
            </a:avLst>
          </a:prstGeom>
          <a:solidFill>
            <a:srgbClr val="960E8C"/>
          </a:solid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600" dirty="0">
                <a:latin typeface="Arial Black" panose="020B0A04020102020204" pitchFamily="34" charset="0"/>
              </a:rPr>
              <a:t>Your</a:t>
            </a:r>
          </a:p>
        </p:txBody>
      </p:sp>
      <p:sp>
        <p:nvSpPr>
          <p:cNvPr id="21" name="TextBox 20">
            <a:extLst>
              <a:ext uri="{FF2B5EF4-FFF2-40B4-BE49-F238E27FC236}">
                <a16:creationId xmlns:a16="http://schemas.microsoft.com/office/drawing/2014/main" id="{A1D9EDF9-5B9C-4F21-B04D-C688A82EE1D1}"/>
              </a:ext>
            </a:extLst>
          </p:cNvPr>
          <p:cNvSpPr txBox="1"/>
          <p:nvPr/>
        </p:nvSpPr>
        <p:spPr>
          <a:xfrm>
            <a:off x="1200199" y="1548668"/>
            <a:ext cx="3024337" cy="830997"/>
          </a:xfrm>
          <a:prstGeom prst="rect">
            <a:avLst/>
          </a:prstGeom>
          <a:noFill/>
        </p:spPr>
        <p:txBody>
          <a:bodyPr wrap="square" rtlCol="0">
            <a:spAutoFit/>
          </a:bodyPr>
          <a:lstStyle/>
          <a:p>
            <a:r>
              <a:rPr lang="en-GB" sz="4600" dirty="0">
                <a:solidFill>
                  <a:schemeClr val="bg1"/>
                </a:solidFill>
                <a:latin typeface="Arial Black" panose="020B0A04020102020204" pitchFamily="34" charset="0"/>
              </a:rPr>
              <a:t>Tell Us</a:t>
            </a:r>
          </a:p>
        </p:txBody>
      </p:sp>
      <p:sp>
        <p:nvSpPr>
          <p:cNvPr id="4" name="AutoShape 2">
            <a:extLst>
              <a:ext uri="{FF2B5EF4-FFF2-40B4-BE49-F238E27FC236}">
                <a16:creationId xmlns:a16="http://schemas.microsoft.com/office/drawing/2014/main" id="{A4560D40-0B77-409C-9648-775BCA195729}"/>
              </a:ext>
            </a:extLst>
          </p:cNvPr>
          <p:cNvSpPr>
            <a:spLocks noChangeAspect="1" noChangeArrowheads="1"/>
          </p:cNvSpPr>
          <p:nvPr/>
        </p:nvSpPr>
        <p:spPr bwMode="auto">
          <a:xfrm>
            <a:off x="4648200" y="6248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a:extLst>
              <a:ext uri="{FF2B5EF4-FFF2-40B4-BE49-F238E27FC236}">
                <a16:creationId xmlns:a16="http://schemas.microsoft.com/office/drawing/2014/main" id="{5DB75F98-7FE5-4FB7-B8D3-7EE0652640F3}"/>
              </a:ext>
            </a:extLst>
          </p:cNvPr>
          <p:cNvSpPr>
            <a:spLocks noChangeAspect="1" noChangeArrowheads="1"/>
          </p:cNvSpPr>
          <p:nvPr/>
        </p:nvSpPr>
        <p:spPr bwMode="auto">
          <a:xfrm>
            <a:off x="4800600" y="6400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2" name="Picture 21">
            <a:extLst>
              <a:ext uri="{FF2B5EF4-FFF2-40B4-BE49-F238E27FC236}">
                <a16:creationId xmlns:a16="http://schemas.microsoft.com/office/drawing/2014/main" id="{1F054511-AFB4-49B4-B51A-F2D40EA20AC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936504" y="10073208"/>
            <a:ext cx="2198737" cy="1986879"/>
          </a:xfrm>
          <a:prstGeom prst="rect">
            <a:avLst/>
          </a:prstGeom>
          <a:noFill/>
          <a:ln>
            <a:noFill/>
          </a:ln>
        </p:spPr>
      </p:pic>
    </p:spTree>
    <p:extLst>
      <p:ext uri="{BB962C8B-B14F-4D97-AF65-F5344CB8AC3E}">
        <p14:creationId xmlns:p14="http://schemas.microsoft.com/office/powerpoint/2010/main" val="31776290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515</TotalTime>
  <Words>161</Words>
  <Application>Microsoft Office PowerPoint</Application>
  <PresentationFormat>A3 Paper (297x420 mm)</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Helvetica</vt:lpstr>
      <vt:lpstr>Office Theme</vt:lpstr>
      <vt:lpstr>PowerPoint Presentation</vt:lpstr>
    </vt:vector>
  </TitlesOfParts>
  <Company>Lincolnshire 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Gibson Kevin (LWCCG)</dc:creator>
  <cp:lastModifiedBy>GRIFFEN, Marcus (MILLVIEW MEDICAL CENTRE)</cp:lastModifiedBy>
  <cp:revision>51</cp:revision>
  <cp:lastPrinted>2019-12-04T16:08:31Z</cp:lastPrinted>
  <dcterms:created xsi:type="dcterms:W3CDTF">2017-09-19T14:40:08Z</dcterms:created>
  <dcterms:modified xsi:type="dcterms:W3CDTF">2022-06-13T09:28:42Z</dcterms:modified>
</cp:coreProperties>
</file>